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6f6f67aa4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6f6f67aa4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6f6f67aa4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6f6f67aa4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6f6f67aa4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26f6f67aa4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26f6f67aa4_3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26f6f67aa4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6f6f67aa4_3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6f6f67aa4_3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6f6f67aa4_3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26f6f67aa4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6f6f67aa4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6f6f67aa4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6f6f67aa4_3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26f6f67aa4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6f6f67aa4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26f6f67aa4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6f6f67aa4_3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26f6f67aa4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b7598ceba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b7598ceb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6f6f67aa4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26f6f67aa4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26f6f67aa4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26f6f67aa4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6f6f67aa4_3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26f6f67aa4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b7598ceba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1b7598ceba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6f6f67aa4_3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6f6f67aa4_3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b7598ceba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b7598ceba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6f6f67aa4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6f6f67aa4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26f6f67aa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26f6f67aa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6f6f67aa4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6f6f67aa4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6f6f67aa4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6f6f67aa4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ITCS-6100 </a:t>
            </a:r>
            <a:endParaRPr/>
          </a:p>
          <a:p>
            <a:pPr marL="0" lvl="0" indent="0" algn="l" rtl="0">
              <a:spcBef>
                <a:spcPts val="0"/>
              </a:spcBef>
              <a:spcAft>
                <a:spcPts val="0"/>
              </a:spcAft>
              <a:buNone/>
            </a:pPr>
            <a:r>
              <a:rPr lang="en"/>
              <a:t>Final Project</a:t>
            </a:r>
            <a:endParaRPr/>
          </a:p>
        </p:txBody>
      </p:sp>
      <p:sp>
        <p:nvSpPr>
          <p:cNvPr id="135" name="Google Shape;135;p13"/>
          <p:cNvSpPr txBox="1">
            <a:spLocks noGrp="1"/>
          </p:cNvSpPr>
          <p:nvPr>
            <p:ph type="subTitle" idx="1"/>
          </p:nvPr>
        </p:nvSpPr>
        <p:spPr>
          <a:xfrm>
            <a:off x="2571750" y="3958100"/>
            <a:ext cx="6414300" cy="506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Group 1</a:t>
            </a:r>
            <a:endParaRPr/>
          </a:p>
          <a:p>
            <a:pPr marL="0" lvl="0" indent="0" algn="l" rtl="0">
              <a:spcBef>
                <a:spcPts val="0"/>
              </a:spcBef>
              <a:spcAft>
                <a:spcPts val="0"/>
              </a:spcAft>
              <a:buNone/>
            </a:pPr>
            <a:r>
              <a:rPr lang="en"/>
              <a:t>Joseph Mauney, Hunter Sandlin, Cody Spencer, Allyson Vasquez,  Jay Yadav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2"/>
          <p:cNvPicPr preferRelativeResize="0"/>
          <p:nvPr/>
        </p:nvPicPr>
        <p:blipFill>
          <a:blip r:embed="rId3">
            <a:alphaModFix/>
          </a:blip>
          <a:stretch>
            <a:fillRect/>
          </a:stretch>
        </p:blipFill>
        <p:spPr>
          <a:xfrm>
            <a:off x="1174500" y="199600"/>
            <a:ext cx="6340725" cy="4237300"/>
          </a:xfrm>
          <a:prstGeom prst="rect">
            <a:avLst/>
          </a:prstGeom>
          <a:noFill/>
          <a:ln>
            <a:noFill/>
          </a:ln>
        </p:spPr>
      </p:pic>
      <p:sp>
        <p:nvSpPr>
          <p:cNvPr id="199" name="Google Shape;199;p22"/>
          <p:cNvSpPr txBox="1"/>
          <p:nvPr/>
        </p:nvSpPr>
        <p:spPr>
          <a:xfrm>
            <a:off x="1174500" y="4543425"/>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5:  Average Slope by Footprint </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3"/>
          <p:cNvPicPr preferRelativeResize="0"/>
          <p:nvPr/>
        </p:nvPicPr>
        <p:blipFill>
          <a:blip r:embed="rId3">
            <a:alphaModFix/>
          </a:blip>
          <a:stretch>
            <a:fillRect/>
          </a:stretch>
        </p:blipFill>
        <p:spPr>
          <a:xfrm>
            <a:off x="1200650" y="133824"/>
            <a:ext cx="6314575" cy="4566275"/>
          </a:xfrm>
          <a:prstGeom prst="rect">
            <a:avLst/>
          </a:prstGeom>
          <a:noFill/>
          <a:ln>
            <a:noFill/>
          </a:ln>
        </p:spPr>
      </p:pic>
      <p:sp>
        <p:nvSpPr>
          <p:cNvPr id="205" name="Google Shape;205;p23"/>
          <p:cNvSpPr txBox="1"/>
          <p:nvPr/>
        </p:nvSpPr>
        <p:spPr>
          <a:xfrm>
            <a:off x="1187538" y="4700100"/>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6:  Average Aspect by State</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4"/>
          <p:cNvPicPr preferRelativeResize="0"/>
          <p:nvPr/>
        </p:nvPicPr>
        <p:blipFill>
          <a:blip r:embed="rId3">
            <a:alphaModFix/>
          </a:blip>
          <a:stretch>
            <a:fillRect/>
          </a:stretch>
        </p:blipFill>
        <p:spPr>
          <a:xfrm>
            <a:off x="970249" y="136424"/>
            <a:ext cx="7203500" cy="4337725"/>
          </a:xfrm>
          <a:prstGeom prst="rect">
            <a:avLst/>
          </a:prstGeom>
          <a:noFill/>
          <a:ln>
            <a:noFill/>
          </a:ln>
        </p:spPr>
      </p:pic>
      <p:sp>
        <p:nvSpPr>
          <p:cNvPr id="211" name="Google Shape;211;p24"/>
          <p:cNvSpPr txBox="1"/>
          <p:nvPr/>
        </p:nvSpPr>
        <p:spPr>
          <a:xfrm>
            <a:off x="1174500" y="4543425"/>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7:  Sum of Footprint </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Analyzing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6"/>
          <p:cNvPicPr preferRelativeResize="0"/>
          <p:nvPr/>
        </p:nvPicPr>
        <p:blipFill>
          <a:blip r:embed="rId3">
            <a:alphaModFix/>
          </a:blip>
          <a:stretch>
            <a:fillRect/>
          </a:stretch>
        </p:blipFill>
        <p:spPr>
          <a:xfrm>
            <a:off x="815000" y="217624"/>
            <a:ext cx="7138374" cy="4472900"/>
          </a:xfrm>
          <a:prstGeom prst="rect">
            <a:avLst/>
          </a:prstGeom>
          <a:noFill/>
          <a:ln>
            <a:noFill/>
          </a:ln>
        </p:spPr>
      </p:pic>
      <p:sp>
        <p:nvSpPr>
          <p:cNvPr id="222" name="Google Shape;222;p26"/>
          <p:cNvSpPr txBox="1"/>
          <p:nvPr/>
        </p:nvSpPr>
        <p:spPr>
          <a:xfrm>
            <a:off x="764925" y="4690525"/>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8: Data Stored in S3</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7"/>
          <p:cNvPicPr preferRelativeResize="0"/>
          <p:nvPr/>
        </p:nvPicPr>
        <p:blipFill>
          <a:blip r:embed="rId3">
            <a:alphaModFix/>
          </a:blip>
          <a:stretch>
            <a:fillRect/>
          </a:stretch>
        </p:blipFill>
        <p:spPr>
          <a:xfrm>
            <a:off x="1312074" y="274624"/>
            <a:ext cx="6519850" cy="4085350"/>
          </a:xfrm>
          <a:prstGeom prst="rect">
            <a:avLst/>
          </a:prstGeom>
          <a:noFill/>
          <a:ln>
            <a:noFill/>
          </a:ln>
        </p:spPr>
      </p:pic>
      <p:sp>
        <p:nvSpPr>
          <p:cNvPr id="228" name="Google Shape;228;p27"/>
          <p:cNvSpPr txBox="1"/>
          <p:nvPr/>
        </p:nvSpPr>
        <p:spPr>
          <a:xfrm>
            <a:off x="1312075" y="4581525"/>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9:  Data in SageMaker</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8"/>
          <p:cNvPicPr preferRelativeResize="0"/>
          <p:nvPr/>
        </p:nvPicPr>
        <p:blipFill>
          <a:blip r:embed="rId3">
            <a:alphaModFix/>
          </a:blip>
          <a:stretch>
            <a:fillRect/>
          </a:stretch>
        </p:blipFill>
        <p:spPr>
          <a:xfrm>
            <a:off x="1389400" y="328000"/>
            <a:ext cx="6783050" cy="4250275"/>
          </a:xfrm>
          <a:prstGeom prst="rect">
            <a:avLst/>
          </a:prstGeom>
          <a:noFill/>
          <a:ln>
            <a:noFill/>
          </a:ln>
        </p:spPr>
      </p:pic>
      <p:sp>
        <p:nvSpPr>
          <p:cNvPr id="234" name="Google Shape;234;p28"/>
          <p:cNvSpPr txBox="1"/>
          <p:nvPr/>
        </p:nvSpPr>
        <p:spPr>
          <a:xfrm>
            <a:off x="1336425" y="4695825"/>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10:  Code shown in SageMaker </a:t>
            </a:r>
            <a:endParaRPr>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9"/>
          <p:cNvPicPr preferRelativeResize="0"/>
          <p:nvPr/>
        </p:nvPicPr>
        <p:blipFill>
          <a:blip r:embed="rId3">
            <a:alphaModFix/>
          </a:blip>
          <a:stretch>
            <a:fillRect/>
          </a:stretch>
        </p:blipFill>
        <p:spPr>
          <a:xfrm>
            <a:off x="2060338" y="214250"/>
            <a:ext cx="5023326" cy="4424425"/>
          </a:xfrm>
          <a:prstGeom prst="rect">
            <a:avLst/>
          </a:prstGeom>
          <a:noFill/>
          <a:ln>
            <a:noFill/>
          </a:ln>
        </p:spPr>
      </p:pic>
      <p:sp>
        <p:nvSpPr>
          <p:cNvPr id="240" name="Google Shape;240;p29"/>
          <p:cNvSpPr txBox="1"/>
          <p:nvPr/>
        </p:nvSpPr>
        <p:spPr>
          <a:xfrm>
            <a:off x="1825150" y="4638675"/>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11:  Our model (Linear Regression)</a:t>
            </a:r>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0"/>
          <p:cNvPicPr preferRelativeResize="0"/>
          <p:nvPr/>
        </p:nvPicPr>
        <p:blipFill>
          <a:blip r:embed="rId3">
            <a:alphaModFix/>
          </a:blip>
          <a:stretch>
            <a:fillRect/>
          </a:stretch>
        </p:blipFill>
        <p:spPr>
          <a:xfrm>
            <a:off x="961274" y="147649"/>
            <a:ext cx="7221451" cy="4524975"/>
          </a:xfrm>
          <a:prstGeom prst="rect">
            <a:avLst/>
          </a:prstGeom>
          <a:noFill/>
          <a:ln>
            <a:noFill/>
          </a:ln>
        </p:spPr>
      </p:pic>
      <p:sp>
        <p:nvSpPr>
          <p:cNvPr id="246" name="Google Shape;246;p30"/>
          <p:cNvSpPr txBox="1"/>
          <p:nvPr/>
        </p:nvSpPr>
        <p:spPr>
          <a:xfrm>
            <a:off x="703350" y="4672625"/>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12:   Plot 1</a:t>
            </a:r>
            <a:endParaRPr>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1"/>
          <p:cNvPicPr preferRelativeResize="0"/>
          <p:nvPr/>
        </p:nvPicPr>
        <p:blipFill>
          <a:blip r:embed="rId3">
            <a:alphaModFix/>
          </a:blip>
          <a:stretch>
            <a:fillRect/>
          </a:stretch>
        </p:blipFill>
        <p:spPr>
          <a:xfrm>
            <a:off x="956725" y="207600"/>
            <a:ext cx="7230550" cy="4530675"/>
          </a:xfrm>
          <a:prstGeom prst="rect">
            <a:avLst/>
          </a:prstGeom>
          <a:noFill/>
          <a:ln>
            <a:noFill/>
          </a:ln>
        </p:spPr>
      </p:pic>
      <p:sp>
        <p:nvSpPr>
          <p:cNvPr id="252" name="Google Shape;252;p31"/>
          <p:cNvSpPr txBox="1"/>
          <p:nvPr/>
        </p:nvSpPr>
        <p:spPr>
          <a:xfrm>
            <a:off x="799025" y="4738275"/>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13::  Plot 2</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Blue Sky</a:t>
            </a:r>
            <a:endParaRPr/>
          </a:p>
        </p:txBody>
      </p:sp>
      <p:sp>
        <p:nvSpPr>
          <p:cNvPr id="141" name="Google Shape;141;p14"/>
          <p:cNvSpPr txBox="1">
            <a:spLocks noGrp="1"/>
          </p:cNvSpPr>
          <p:nvPr>
            <p:ph type="body" idx="1"/>
          </p:nvPr>
        </p:nvSpPr>
        <p:spPr>
          <a:xfrm>
            <a:off x="1297500" y="1161425"/>
            <a:ext cx="7038900" cy="3317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b="1"/>
              <a:t>Background: </a:t>
            </a:r>
            <a:endParaRPr b="1"/>
          </a:p>
          <a:p>
            <a:pPr marL="0" lvl="0" indent="0" algn="l" rtl="0">
              <a:spcBef>
                <a:spcPts val="1200"/>
              </a:spcBef>
              <a:spcAft>
                <a:spcPts val="0"/>
              </a:spcAft>
              <a:buNone/>
            </a:pPr>
            <a:r>
              <a:rPr lang="en"/>
              <a:t>ELO Inc. recently developed a revolutionary technology that can supply all of the  world’s power needs with a renewable source of energy by harnessing the sun. This technology can be transmitted without wires allowing for remote installation and zero transportation costs</a:t>
            </a:r>
            <a:endParaRPr/>
          </a:p>
          <a:p>
            <a:pPr marL="0" lvl="0" indent="0" algn="l" rtl="0">
              <a:spcBef>
                <a:spcPts val="1200"/>
              </a:spcBef>
              <a:spcAft>
                <a:spcPts val="0"/>
              </a:spcAft>
              <a:buNone/>
            </a:pPr>
            <a:r>
              <a:rPr lang="en" b="1"/>
              <a:t>Business Objective: </a:t>
            </a:r>
            <a:endParaRPr b="1"/>
          </a:p>
          <a:p>
            <a:pPr marL="0" lvl="0" indent="0" algn="l" rtl="0">
              <a:spcBef>
                <a:spcPts val="1200"/>
              </a:spcBef>
              <a:spcAft>
                <a:spcPts val="0"/>
              </a:spcAft>
              <a:buNone/>
            </a:pPr>
            <a:r>
              <a:rPr lang="en"/>
              <a:t>Group 1 has been hired to identify the optimal location to install their fleet of solar panels. Costs have been subcontracted out to a firm that has given a flat fee for install regardless of install location. The only factor in CAPEX cost is centered around number of panels</a:t>
            </a:r>
            <a:endParaRPr/>
          </a:p>
          <a:p>
            <a:pPr marL="0" lvl="0" indent="0" algn="l" rtl="0">
              <a:spcBef>
                <a:spcPts val="1200"/>
              </a:spcBef>
              <a:spcAft>
                <a:spcPts val="0"/>
              </a:spcAft>
              <a:buNone/>
            </a:pPr>
            <a:r>
              <a:rPr lang="en" b="1"/>
              <a:t>KPI: </a:t>
            </a:r>
            <a:endParaRPr b="1"/>
          </a:p>
          <a:p>
            <a:pPr marL="0" lvl="0" indent="0" algn="l" rtl="0">
              <a:spcBef>
                <a:spcPts val="1200"/>
              </a:spcBef>
              <a:spcAft>
                <a:spcPts val="1200"/>
              </a:spcAft>
              <a:buNone/>
            </a:pPr>
            <a:r>
              <a:rPr lang="en"/>
              <a:t>Project Blue Sky will be evaluated on how much sunlight the proposed area is expected to receive, relative to all other choices. Increased sunlight means more power generation from the panels and less upfront CAPEX cost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2"/>
          <p:cNvPicPr preferRelativeResize="0"/>
          <p:nvPr/>
        </p:nvPicPr>
        <p:blipFill>
          <a:blip r:embed="rId3">
            <a:alphaModFix/>
          </a:blip>
          <a:stretch>
            <a:fillRect/>
          </a:stretch>
        </p:blipFill>
        <p:spPr>
          <a:xfrm>
            <a:off x="968249" y="141500"/>
            <a:ext cx="7207500" cy="4516225"/>
          </a:xfrm>
          <a:prstGeom prst="rect">
            <a:avLst/>
          </a:prstGeom>
          <a:noFill/>
          <a:ln>
            <a:noFill/>
          </a:ln>
        </p:spPr>
      </p:pic>
      <p:sp>
        <p:nvSpPr>
          <p:cNvPr id="258" name="Google Shape;258;p32"/>
          <p:cNvSpPr txBox="1"/>
          <p:nvPr/>
        </p:nvSpPr>
        <p:spPr>
          <a:xfrm>
            <a:off x="745875" y="4657725"/>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14:  Plot 3</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3"/>
          <p:cNvPicPr preferRelativeResize="0"/>
          <p:nvPr/>
        </p:nvPicPr>
        <p:blipFill>
          <a:blip r:embed="rId3">
            <a:alphaModFix/>
          </a:blip>
          <a:stretch>
            <a:fillRect/>
          </a:stretch>
        </p:blipFill>
        <p:spPr>
          <a:xfrm>
            <a:off x="909638" y="1547800"/>
            <a:ext cx="7324725" cy="2047875"/>
          </a:xfrm>
          <a:prstGeom prst="rect">
            <a:avLst/>
          </a:prstGeom>
          <a:noFill/>
          <a:ln>
            <a:noFill/>
          </a:ln>
        </p:spPr>
      </p:pic>
      <p:sp>
        <p:nvSpPr>
          <p:cNvPr id="264" name="Google Shape;264;p33"/>
          <p:cNvSpPr txBox="1"/>
          <p:nvPr/>
        </p:nvSpPr>
        <p:spPr>
          <a:xfrm>
            <a:off x="816075" y="3752850"/>
            <a:ext cx="634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15:  MSE </a:t>
            </a:r>
            <a:endParaRPr>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1212825"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Planning for the Future</a:t>
            </a:r>
            <a:endParaRPr/>
          </a:p>
        </p:txBody>
      </p:sp>
      <p:sp>
        <p:nvSpPr>
          <p:cNvPr id="270" name="Google Shape;270;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SzPts val="1100"/>
              <a:buChar char="●"/>
            </a:pPr>
            <a:r>
              <a:rPr lang="en" sz="1100"/>
              <a:t>Improving our accuracy/performance was our biggest challenge. </a:t>
            </a:r>
            <a:endParaRPr sz="1100"/>
          </a:p>
          <a:p>
            <a:pPr marL="457200" lvl="0" indent="-298450" algn="l" rtl="0">
              <a:spcBef>
                <a:spcPts val="0"/>
              </a:spcBef>
              <a:spcAft>
                <a:spcPts val="0"/>
              </a:spcAft>
              <a:buSzPts val="1100"/>
              <a:buChar char="●"/>
            </a:pPr>
            <a:r>
              <a:rPr lang="en" sz="1100"/>
              <a:t>In the future we can work on normalizing the dataset and having a better split of the data.</a:t>
            </a:r>
            <a:endParaRPr sz="1100"/>
          </a:p>
          <a:p>
            <a:pPr marL="457200" lvl="0" indent="-298450" algn="l" rtl="0">
              <a:spcBef>
                <a:spcPts val="0"/>
              </a:spcBef>
              <a:spcAft>
                <a:spcPts val="0"/>
              </a:spcAft>
              <a:buSzPts val="1100"/>
              <a:buChar char="●"/>
            </a:pPr>
            <a:r>
              <a:rPr lang="en" sz="1100"/>
              <a:t>We can also perform batch gradient descent for better optimization</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body" idx="1"/>
          </p:nvPr>
        </p:nvSpPr>
        <p:spPr>
          <a:xfrm>
            <a:off x="185900" y="1101525"/>
            <a:ext cx="7567800" cy="3164400"/>
          </a:xfrm>
          <a:prstGeom prst="rect">
            <a:avLst/>
          </a:prstGeom>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None/>
            </a:pPr>
            <a:endParaRPr sz="5600"/>
          </a:p>
          <a:p>
            <a:pPr marL="457200" lvl="0" indent="-317500" algn="l" rtl="0">
              <a:lnSpc>
                <a:spcPct val="150000"/>
              </a:lnSpc>
              <a:spcBef>
                <a:spcPts val="1200"/>
              </a:spcBef>
              <a:spcAft>
                <a:spcPts val="0"/>
              </a:spcAft>
              <a:buSzPct val="100000"/>
              <a:buChar char="●"/>
            </a:pPr>
            <a:r>
              <a:rPr lang="en" sz="5600"/>
              <a:t>We used a section of data provided by the National Renewable Energy Laboratory.</a:t>
            </a:r>
            <a:endParaRPr sz="5600"/>
          </a:p>
          <a:p>
            <a:pPr marL="457200" lvl="0" indent="0" algn="l" rtl="0">
              <a:lnSpc>
                <a:spcPct val="150000"/>
              </a:lnSpc>
              <a:spcBef>
                <a:spcPts val="1200"/>
              </a:spcBef>
              <a:spcAft>
                <a:spcPts val="0"/>
              </a:spcAft>
              <a:buNone/>
            </a:pPr>
            <a:endParaRPr sz="5600"/>
          </a:p>
          <a:p>
            <a:pPr marL="457200" lvl="0" indent="-317500" algn="l" rtl="0">
              <a:lnSpc>
                <a:spcPct val="150000"/>
              </a:lnSpc>
              <a:spcBef>
                <a:spcPts val="1200"/>
              </a:spcBef>
              <a:spcAft>
                <a:spcPts val="0"/>
              </a:spcAft>
              <a:buSzPct val="100000"/>
              <a:buChar char="●"/>
            </a:pPr>
            <a:r>
              <a:rPr lang="en" sz="5600"/>
              <a:t>They utilized a lidar-based scanning method to 								create a database of potential solar panel									planes on rooftops for over 128 metropolitan 							regions in the US </a:t>
            </a:r>
            <a:endParaRPr sz="5600"/>
          </a:p>
          <a:p>
            <a:pPr marL="457200" lvl="0" indent="0" algn="l" rtl="0">
              <a:lnSpc>
                <a:spcPct val="150000"/>
              </a:lnSpc>
              <a:spcBef>
                <a:spcPts val="1200"/>
              </a:spcBef>
              <a:spcAft>
                <a:spcPts val="0"/>
              </a:spcAft>
              <a:buNone/>
            </a:pPr>
            <a:endParaRPr sz="5600"/>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 the Data</a:t>
            </a:r>
            <a:endParaRPr/>
          </a:p>
          <a:p>
            <a:pPr marL="0" lvl="0" indent="0" algn="l" rtl="0">
              <a:spcBef>
                <a:spcPts val="0"/>
              </a:spcBef>
              <a:spcAft>
                <a:spcPts val="0"/>
              </a:spcAft>
              <a:buNone/>
            </a:pPr>
            <a:endParaRPr/>
          </a:p>
        </p:txBody>
      </p:sp>
      <p:pic>
        <p:nvPicPr>
          <p:cNvPr id="148" name="Google Shape;148;p15"/>
          <p:cNvPicPr preferRelativeResize="0"/>
          <p:nvPr/>
        </p:nvPicPr>
        <p:blipFill rotWithShape="1">
          <a:blip r:embed="rId3">
            <a:alphaModFix/>
          </a:blip>
          <a:srcRect r="29572"/>
          <a:stretch/>
        </p:blipFill>
        <p:spPr>
          <a:xfrm>
            <a:off x="4572000" y="2194050"/>
            <a:ext cx="4276999" cy="2517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 the Data</a:t>
            </a:r>
            <a:endParaRPr/>
          </a:p>
          <a:p>
            <a:pPr marL="0" lvl="0" indent="0" algn="l" rtl="0">
              <a:spcBef>
                <a:spcPts val="0"/>
              </a:spcBef>
              <a:spcAft>
                <a:spcPts val="0"/>
              </a:spcAft>
              <a:buNone/>
            </a:pPr>
            <a:r>
              <a:rPr lang="en"/>
              <a:t>Continued</a:t>
            </a:r>
            <a:endParaRPr/>
          </a:p>
        </p:txBody>
      </p:sp>
      <p:sp>
        <p:nvSpPr>
          <p:cNvPr id="154" name="Google Shape;154;p16"/>
          <p:cNvSpPr txBox="1">
            <a:spLocks noGrp="1"/>
          </p:cNvSpPr>
          <p:nvPr>
            <p:ph type="body" idx="1"/>
          </p:nvPr>
        </p:nvSpPr>
        <p:spPr>
          <a:xfrm>
            <a:off x="176675" y="1396475"/>
            <a:ext cx="4995900" cy="3164400"/>
          </a:xfrm>
          <a:prstGeom prst="rect">
            <a:avLst/>
          </a:prstGeom>
        </p:spPr>
        <p:txBody>
          <a:bodyPr spcFirstLastPara="1" wrap="square" lIns="91425" tIns="91425" rIns="91425" bIns="91425" anchor="t" anchorCtr="0">
            <a:normAutofit fontScale="25000" lnSpcReduction="20000"/>
          </a:bodyPr>
          <a:lstStyle/>
          <a:p>
            <a:pPr marL="457200" lvl="0" indent="-317500" algn="l" rtl="0">
              <a:lnSpc>
                <a:spcPct val="150000"/>
              </a:lnSpc>
              <a:spcBef>
                <a:spcPts val="0"/>
              </a:spcBef>
              <a:spcAft>
                <a:spcPts val="0"/>
              </a:spcAft>
              <a:buSzPct val="100000"/>
              <a:buChar char="●"/>
            </a:pPr>
            <a:r>
              <a:rPr lang="en" sz="5600"/>
              <a:t>Data is stored in parquet format in a S3 bucket sectioned into 4 specific datasets:</a:t>
            </a:r>
            <a:endParaRPr sz="5600"/>
          </a:p>
          <a:p>
            <a:pPr marL="914400" lvl="1" indent="-317500" algn="l" rtl="0">
              <a:lnSpc>
                <a:spcPct val="150000"/>
              </a:lnSpc>
              <a:spcBef>
                <a:spcPts val="0"/>
              </a:spcBef>
              <a:spcAft>
                <a:spcPts val="0"/>
              </a:spcAft>
              <a:buSzPct val="100000"/>
              <a:buChar char="○"/>
            </a:pPr>
            <a:r>
              <a:rPr lang="en" sz="5600"/>
              <a:t>Aspects</a:t>
            </a:r>
            <a:endParaRPr sz="5600"/>
          </a:p>
          <a:p>
            <a:pPr marL="914400" lvl="1" indent="-317500" algn="l" rtl="0">
              <a:lnSpc>
                <a:spcPct val="150000"/>
              </a:lnSpc>
              <a:spcBef>
                <a:spcPts val="0"/>
              </a:spcBef>
              <a:spcAft>
                <a:spcPts val="0"/>
              </a:spcAft>
              <a:buSzPct val="100000"/>
              <a:buChar char="○"/>
            </a:pPr>
            <a:r>
              <a:rPr lang="en" sz="5600"/>
              <a:t>Buildings</a:t>
            </a:r>
            <a:endParaRPr sz="5600"/>
          </a:p>
          <a:p>
            <a:pPr marL="914400" lvl="1" indent="-317500" algn="l" rtl="0">
              <a:lnSpc>
                <a:spcPct val="150000"/>
              </a:lnSpc>
              <a:spcBef>
                <a:spcPts val="0"/>
              </a:spcBef>
              <a:spcAft>
                <a:spcPts val="0"/>
              </a:spcAft>
              <a:buSzPct val="100000"/>
              <a:buChar char="○"/>
            </a:pPr>
            <a:r>
              <a:rPr lang="en" sz="5600"/>
              <a:t>Developable Planes</a:t>
            </a:r>
            <a:endParaRPr sz="5600"/>
          </a:p>
          <a:p>
            <a:pPr marL="914400" lvl="1" indent="-317500" algn="l" rtl="0">
              <a:lnSpc>
                <a:spcPct val="150000"/>
              </a:lnSpc>
              <a:spcBef>
                <a:spcPts val="0"/>
              </a:spcBef>
              <a:spcAft>
                <a:spcPts val="0"/>
              </a:spcAft>
              <a:buSzPct val="100000"/>
              <a:buChar char="○"/>
            </a:pPr>
            <a:r>
              <a:rPr lang="en" sz="5600"/>
              <a:t>RASD</a:t>
            </a:r>
            <a:endParaRPr sz="5600"/>
          </a:p>
          <a:p>
            <a:pPr marL="457200" lvl="0" indent="-317500" algn="l" rtl="0">
              <a:lnSpc>
                <a:spcPct val="150000"/>
              </a:lnSpc>
              <a:spcBef>
                <a:spcPts val="0"/>
              </a:spcBef>
              <a:spcAft>
                <a:spcPts val="0"/>
              </a:spcAft>
              <a:buSzPct val="100000"/>
              <a:buChar char="●"/>
            </a:pPr>
            <a:r>
              <a:rPr lang="en" sz="5600"/>
              <a:t>In specific, we analyzed the aspect and developable planes sections</a:t>
            </a:r>
            <a:endParaRPr sz="5600"/>
          </a:p>
          <a:p>
            <a:pPr marL="0" lvl="0" indent="0" algn="l" rtl="0">
              <a:lnSpc>
                <a:spcPct val="150000"/>
              </a:lnSpc>
              <a:spcBef>
                <a:spcPts val="1200"/>
              </a:spcBef>
              <a:spcAft>
                <a:spcPts val="0"/>
              </a:spcAft>
              <a:buNone/>
            </a:pPr>
            <a:endParaRPr sz="5600"/>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55" name="Google Shape;155;p16"/>
          <p:cNvPicPr preferRelativeResize="0"/>
          <p:nvPr/>
        </p:nvPicPr>
        <p:blipFill>
          <a:blip r:embed="rId3">
            <a:alphaModFix/>
          </a:blip>
          <a:stretch>
            <a:fillRect/>
          </a:stretch>
        </p:blipFill>
        <p:spPr>
          <a:xfrm>
            <a:off x="5344750" y="583876"/>
            <a:ext cx="2991649" cy="1466750"/>
          </a:xfrm>
          <a:prstGeom prst="rect">
            <a:avLst/>
          </a:prstGeom>
          <a:noFill/>
          <a:ln>
            <a:noFill/>
          </a:ln>
        </p:spPr>
      </p:pic>
      <p:pic>
        <p:nvPicPr>
          <p:cNvPr id="156" name="Google Shape;156;p16"/>
          <p:cNvPicPr preferRelativeResize="0"/>
          <p:nvPr/>
        </p:nvPicPr>
        <p:blipFill>
          <a:blip r:embed="rId4">
            <a:alphaModFix/>
          </a:blip>
          <a:stretch>
            <a:fillRect/>
          </a:stretch>
        </p:blipFill>
        <p:spPr>
          <a:xfrm>
            <a:off x="5344750" y="2409825"/>
            <a:ext cx="3256576" cy="2376326"/>
          </a:xfrm>
          <a:prstGeom prst="rect">
            <a:avLst/>
          </a:prstGeom>
          <a:noFill/>
          <a:ln>
            <a:noFill/>
          </a:ln>
        </p:spPr>
      </p:pic>
      <p:sp>
        <p:nvSpPr>
          <p:cNvPr id="157" name="Google Shape;157;p16"/>
          <p:cNvSpPr txBox="1"/>
          <p:nvPr/>
        </p:nvSpPr>
        <p:spPr>
          <a:xfrm>
            <a:off x="5344788" y="2050625"/>
            <a:ext cx="3256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Lato"/>
                <a:ea typeface="Lato"/>
                <a:cs typeface="Lato"/>
                <a:sym typeface="Lato"/>
              </a:rPr>
              <a:t>Table 1: Aspect in relation to buildings</a:t>
            </a:r>
            <a:endParaRPr sz="1200">
              <a:solidFill>
                <a:schemeClr val="lt1"/>
              </a:solidFill>
              <a:latin typeface="Lato"/>
              <a:ea typeface="Lato"/>
              <a:cs typeface="Lato"/>
              <a:sym typeface="Lato"/>
            </a:endParaRPr>
          </a:p>
        </p:txBody>
      </p:sp>
      <p:sp>
        <p:nvSpPr>
          <p:cNvPr id="158" name="Google Shape;158;p16"/>
          <p:cNvSpPr txBox="1"/>
          <p:nvPr/>
        </p:nvSpPr>
        <p:spPr>
          <a:xfrm>
            <a:off x="5344775" y="4774200"/>
            <a:ext cx="3256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Lato"/>
                <a:ea typeface="Lato"/>
                <a:cs typeface="Lato"/>
                <a:sym typeface="Lato"/>
              </a:rPr>
              <a:t>Table 2: Developable Planes</a:t>
            </a:r>
            <a:endParaRPr sz="12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Analysis of Our Data</a:t>
            </a:r>
            <a:endParaRPr/>
          </a:p>
        </p:txBody>
      </p:sp>
      <p:sp>
        <p:nvSpPr>
          <p:cNvPr id="164" name="Google Shape;164;p17"/>
          <p:cNvSpPr txBox="1">
            <a:spLocks noGrp="1"/>
          </p:cNvSpPr>
          <p:nvPr>
            <p:ph type="body" idx="1"/>
          </p:nvPr>
        </p:nvSpPr>
        <p:spPr>
          <a:xfrm>
            <a:off x="1297500" y="1142650"/>
            <a:ext cx="3403200" cy="156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better understand our data, we </a:t>
            </a:r>
            <a:endParaRPr/>
          </a:p>
          <a:p>
            <a:pPr marL="457200" lvl="0" indent="-311150" algn="l" rtl="0">
              <a:spcBef>
                <a:spcPts val="1200"/>
              </a:spcBef>
              <a:spcAft>
                <a:spcPts val="0"/>
              </a:spcAft>
              <a:buSzPts val="1300"/>
              <a:buChar char="●"/>
            </a:pPr>
            <a:r>
              <a:rPr lang="en"/>
              <a:t>Used AWS Glue to populate the catalog with our data as a table</a:t>
            </a:r>
            <a:endParaRPr/>
          </a:p>
          <a:p>
            <a:pPr marL="457200" lvl="0" indent="-311150" algn="l" rtl="0">
              <a:spcBef>
                <a:spcPts val="0"/>
              </a:spcBef>
              <a:spcAft>
                <a:spcPts val="0"/>
              </a:spcAft>
              <a:buSzPts val="1300"/>
              <a:buChar char="●"/>
            </a:pPr>
            <a:r>
              <a:rPr lang="en"/>
              <a:t>Used QuickSight to create visualizations of our data</a:t>
            </a:r>
            <a:endParaRPr/>
          </a:p>
        </p:txBody>
      </p:sp>
      <p:sp>
        <p:nvSpPr>
          <p:cNvPr id="165" name="Google Shape;165;p17"/>
          <p:cNvSpPr txBox="1">
            <a:spLocks noGrp="1"/>
          </p:cNvSpPr>
          <p:nvPr>
            <p:ph type="body" idx="2"/>
          </p:nvPr>
        </p:nvSpPr>
        <p:spPr>
          <a:xfrm>
            <a:off x="5018413" y="3139750"/>
            <a:ext cx="34032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t>Table 3:</a:t>
            </a:r>
            <a:r>
              <a:rPr lang="en" sz="1100"/>
              <a:t> Average slope by footprint square footage. to find a threshold of average slope in an area by the footprint square footage. </a:t>
            </a:r>
            <a:endParaRPr sz="1100"/>
          </a:p>
          <a:p>
            <a:pPr marL="0" lvl="0" indent="0" algn="l" rtl="0">
              <a:spcBef>
                <a:spcPts val="1200"/>
              </a:spcBef>
              <a:spcAft>
                <a:spcPts val="1200"/>
              </a:spcAft>
              <a:buNone/>
            </a:pPr>
            <a:endParaRPr/>
          </a:p>
        </p:txBody>
      </p:sp>
      <p:pic>
        <p:nvPicPr>
          <p:cNvPr id="166" name="Google Shape;166;p17"/>
          <p:cNvPicPr preferRelativeResize="0"/>
          <p:nvPr/>
        </p:nvPicPr>
        <p:blipFill>
          <a:blip r:embed="rId3">
            <a:alphaModFix/>
          </a:blip>
          <a:stretch>
            <a:fillRect/>
          </a:stretch>
        </p:blipFill>
        <p:spPr>
          <a:xfrm>
            <a:off x="1642380" y="2711342"/>
            <a:ext cx="846525" cy="846525"/>
          </a:xfrm>
          <a:prstGeom prst="rect">
            <a:avLst/>
          </a:prstGeom>
          <a:noFill/>
          <a:ln>
            <a:noFill/>
          </a:ln>
        </p:spPr>
      </p:pic>
      <p:pic>
        <p:nvPicPr>
          <p:cNvPr id="167" name="Google Shape;167;p17"/>
          <p:cNvPicPr preferRelativeResize="0"/>
          <p:nvPr/>
        </p:nvPicPr>
        <p:blipFill>
          <a:blip r:embed="rId4">
            <a:alphaModFix/>
          </a:blip>
          <a:stretch>
            <a:fillRect/>
          </a:stretch>
        </p:blipFill>
        <p:spPr>
          <a:xfrm>
            <a:off x="2747288" y="2711350"/>
            <a:ext cx="846525" cy="846525"/>
          </a:xfrm>
          <a:prstGeom prst="rect">
            <a:avLst/>
          </a:prstGeom>
          <a:noFill/>
          <a:ln>
            <a:noFill/>
          </a:ln>
        </p:spPr>
      </p:pic>
      <p:pic>
        <p:nvPicPr>
          <p:cNvPr id="168" name="Google Shape;168;p17"/>
          <p:cNvPicPr preferRelativeResize="0"/>
          <p:nvPr/>
        </p:nvPicPr>
        <p:blipFill rotWithShape="1">
          <a:blip r:embed="rId5">
            <a:alphaModFix/>
          </a:blip>
          <a:srcRect r="10088"/>
          <a:stretch/>
        </p:blipFill>
        <p:spPr>
          <a:xfrm>
            <a:off x="5108346" y="727700"/>
            <a:ext cx="3223350" cy="2397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Prepping the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9"/>
          <p:cNvPicPr preferRelativeResize="0"/>
          <p:nvPr/>
        </p:nvPicPr>
        <p:blipFill>
          <a:blip r:embed="rId3">
            <a:alphaModFix/>
          </a:blip>
          <a:stretch>
            <a:fillRect/>
          </a:stretch>
        </p:blipFill>
        <p:spPr>
          <a:xfrm>
            <a:off x="332150" y="327550"/>
            <a:ext cx="7792674" cy="3896350"/>
          </a:xfrm>
          <a:prstGeom prst="rect">
            <a:avLst/>
          </a:prstGeom>
          <a:noFill/>
          <a:ln>
            <a:noFill/>
          </a:ln>
        </p:spPr>
      </p:pic>
      <p:sp>
        <p:nvSpPr>
          <p:cNvPr id="179" name="Google Shape;179;p19"/>
          <p:cNvSpPr txBox="1"/>
          <p:nvPr/>
        </p:nvSpPr>
        <p:spPr>
          <a:xfrm>
            <a:off x="409575" y="4368800"/>
            <a:ext cx="769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1: Location of S3 Bucket</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0"/>
          <p:cNvPicPr preferRelativeResize="0"/>
          <p:nvPr/>
        </p:nvPicPr>
        <p:blipFill>
          <a:blip r:embed="rId3">
            <a:alphaModFix/>
          </a:blip>
          <a:stretch>
            <a:fillRect/>
          </a:stretch>
        </p:blipFill>
        <p:spPr>
          <a:xfrm>
            <a:off x="170850" y="143175"/>
            <a:ext cx="5730002" cy="2600325"/>
          </a:xfrm>
          <a:prstGeom prst="rect">
            <a:avLst/>
          </a:prstGeom>
          <a:noFill/>
          <a:ln>
            <a:noFill/>
          </a:ln>
        </p:spPr>
      </p:pic>
      <p:pic>
        <p:nvPicPr>
          <p:cNvPr id="185" name="Google Shape;185;p20"/>
          <p:cNvPicPr preferRelativeResize="0"/>
          <p:nvPr/>
        </p:nvPicPr>
        <p:blipFill>
          <a:blip r:embed="rId4">
            <a:alphaModFix/>
          </a:blip>
          <a:stretch>
            <a:fillRect/>
          </a:stretch>
        </p:blipFill>
        <p:spPr>
          <a:xfrm>
            <a:off x="2371725" y="2288775"/>
            <a:ext cx="6667925" cy="2600325"/>
          </a:xfrm>
          <a:prstGeom prst="rect">
            <a:avLst/>
          </a:prstGeom>
          <a:noFill/>
          <a:ln>
            <a:noFill/>
          </a:ln>
        </p:spPr>
      </p:pic>
      <p:sp>
        <p:nvSpPr>
          <p:cNvPr id="186" name="Google Shape;186;p20"/>
          <p:cNvSpPr txBox="1"/>
          <p:nvPr/>
        </p:nvSpPr>
        <p:spPr>
          <a:xfrm>
            <a:off x="6057900" y="285750"/>
            <a:ext cx="190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2: Crawler created </a:t>
            </a:r>
            <a:endParaRPr>
              <a:solidFill>
                <a:schemeClr val="lt1"/>
              </a:solidFill>
              <a:latin typeface="Lato"/>
              <a:ea typeface="Lato"/>
              <a:cs typeface="Lato"/>
              <a:sym typeface="Lato"/>
            </a:endParaRPr>
          </a:p>
        </p:txBody>
      </p:sp>
      <p:sp>
        <p:nvSpPr>
          <p:cNvPr id="187" name="Google Shape;187;p20"/>
          <p:cNvSpPr txBox="1"/>
          <p:nvPr/>
        </p:nvSpPr>
        <p:spPr>
          <a:xfrm>
            <a:off x="466725" y="3076575"/>
            <a:ext cx="190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3:  Table created by Crawler</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1"/>
          <p:cNvPicPr preferRelativeResize="0"/>
          <p:nvPr/>
        </p:nvPicPr>
        <p:blipFill>
          <a:blip r:embed="rId3">
            <a:alphaModFix/>
          </a:blip>
          <a:stretch>
            <a:fillRect/>
          </a:stretch>
        </p:blipFill>
        <p:spPr>
          <a:xfrm>
            <a:off x="281825" y="461049"/>
            <a:ext cx="8166850" cy="4017975"/>
          </a:xfrm>
          <a:prstGeom prst="rect">
            <a:avLst/>
          </a:prstGeom>
          <a:noFill/>
          <a:ln>
            <a:noFill/>
          </a:ln>
        </p:spPr>
      </p:pic>
      <p:sp>
        <p:nvSpPr>
          <p:cNvPr id="193" name="Google Shape;193;p21"/>
          <p:cNvSpPr txBox="1"/>
          <p:nvPr/>
        </p:nvSpPr>
        <p:spPr>
          <a:xfrm>
            <a:off x="281825" y="4543425"/>
            <a:ext cx="7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Lato"/>
                <a:ea typeface="Lato"/>
                <a:cs typeface="Lato"/>
                <a:sym typeface="Lato"/>
              </a:rPr>
              <a:t>FIgure 4:  Athena console where we can interact with data via SQL commands</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484</Words>
  <Application>Microsoft Office PowerPoint</Application>
  <PresentationFormat>On-screen Show (16:9)</PresentationFormat>
  <Paragraphs>54</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Lato</vt:lpstr>
      <vt:lpstr>Montserrat</vt:lpstr>
      <vt:lpstr>Arial</vt:lpstr>
      <vt:lpstr>Focus</vt:lpstr>
      <vt:lpstr>ITCS-6100  Final Project</vt:lpstr>
      <vt:lpstr>Project Blue Sky</vt:lpstr>
      <vt:lpstr>About the Data </vt:lpstr>
      <vt:lpstr>About the Data Continued</vt:lpstr>
      <vt:lpstr>Analysis of Our Data</vt:lpstr>
      <vt:lpstr>Prepping the Data</vt:lpstr>
      <vt:lpstr>PowerPoint Presentation</vt:lpstr>
      <vt:lpstr>PowerPoint Presentation</vt:lpstr>
      <vt:lpstr>PowerPoint Presentation</vt:lpstr>
      <vt:lpstr>PowerPoint Presentation</vt:lpstr>
      <vt:lpstr>PowerPoint Presentation</vt:lpstr>
      <vt:lpstr>PowerPoint Presentation</vt:lpstr>
      <vt:lpstr>Analyzing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Planning for 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ITCS-6100  Final Project</dc:title>
  <cp:lastModifiedBy>crsprivate8@gmail.com</cp:lastModifiedBy>
  <cp:revision>1</cp:revision>
  <dcterms:modified xsi:type="dcterms:W3CDTF">2022-05-05T18:27:45Z</dcterms:modified>
</cp:coreProperties>
</file>